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12"/>
  </p:notesMasterIdLst>
  <p:handoutMasterIdLst>
    <p:handoutMasterId r:id="rId13"/>
  </p:handoutMasterIdLst>
  <p:sldIdLst>
    <p:sldId id="260" r:id="rId5"/>
    <p:sldId id="266" r:id="rId6"/>
    <p:sldId id="261" r:id="rId7"/>
    <p:sldId id="263" r:id="rId8"/>
    <p:sldId id="264" r:id="rId9"/>
    <p:sldId id="267" r:id="rId10"/>
    <p:sldId id="268" r:id="rId11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92709" autoAdjust="0"/>
  </p:normalViewPr>
  <p:slideViewPr>
    <p:cSldViewPr snapToGrid="0">
      <p:cViewPr varScale="1">
        <p:scale>
          <a:sx n="92" d="100"/>
          <a:sy n="92" d="100"/>
        </p:scale>
        <p:origin x="24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F908F71-B9FE-4CAB-8DD0-9E93DE6C286A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2020-06-30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AF921D6-565D-4D46-B49E-39B8683600B4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28419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077F981-A915-4A0D-BCE5-CA8946F91856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80CB90E-A225-4324-8C33-43B910608846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767866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80CB90E-A225-4324-8C33-43B91060884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7934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 책은 프로그래머들에게는 매우 유명한 책이다</a:t>
            </a:r>
            <a:r>
              <a:rPr lang="en-US" altLang="ko-KR" dirty="0" smtClean="0"/>
              <a:t>. Clean Code</a:t>
            </a:r>
            <a:r>
              <a:rPr lang="ko-KR" altLang="en-US" dirty="0" smtClean="0"/>
              <a:t>라는 것은 </a:t>
            </a:r>
            <a:r>
              <a:rPr lang="en-US" altLang="ko-KR" dirty="0" smtClean="0"/>
              <a:t>‘~</a:t>
            </a:r>
            <a:r>
              <a:rPr lang="ko-KR" altLang="en-US" dirty="0" smtClean="0"/>
              <a:t>다</a:t>
            </a:r>
            <a:r>
              <a:rPr lang="en-US" altLang="ko-KR" dirty="0" smtClean="0"/>
              <a:t>’</a:t>
            </a:r>
            <a:r>
              <a:rPr lang="ko-KR" altLang="en-US" dirty="0" smtClean="0"/>
              <a:t>라고</a:t>
            </a:r>
            <a:r>
              <a:rPr lang="ko-KR" altLang="en-US" baseline="0" dirty="0" smtClean="0"/>
              <a:t> 정의할 수 없다</a:t>
            </a:r>
            <a:r>
              <a:rPr lang="en-US" altLang="ko-KR" baseline="0" dirty="0" smtClean="0"/>
              <a:t>. Clean Code</a:t>
            </a:r>
            <a:r>
              <a:rPr lang="ko-KR" altLang="en-US" baseline="0" dirty="0" smtClean="0"/>
              <a:t>는 추상적인 개념이다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개개인마다 다르기 때문이다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하지만 다른 사람의 의견을 듣고 스스로가 이 부분은 맞는 것 같다 아닌 것 같다라고 표현할 수 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0CB90E-A225-4324-8C33-43B910608846}" type="slidenum">
              <a:rPr lang="en-US" altLang="ko-KR" noProof="0" smtClean="0"/>
              <a:pPr/>
              <a:t>2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759497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OTI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는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Object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Technology International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ko-KR" altLang="en-US" baseline="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줄임말으로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IBM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회사에 </a:t>
            </a:r>
            <a:r>
              <a:rPr lang="ko-KR" altLang="en-US" baseline="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인수당했다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Dave Thomas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는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 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OTI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회사를 설립한 사람으로 유명하다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baseline="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클린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코드를 얘기하면서 </a:t>
            </a:r>
            <a:r>
              <a:rPr lang="ko-KR" altLang="en-US" baseline="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가독성이라는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단어를 빼놓을 수 없다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문학적이다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…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이게 무슨 뜻일까 필요한 정보를 오직 코드만으로 모두 서술할 수 없기 때문에 문학적으로 표현해야 한다고 한다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또한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aseline="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클린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코드란 코드를 이해하기 쉽고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수정하기가 용이해야 한다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80CB90E-A225-4324-8C33-43B91060884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2100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80CB90E-A225-4324-8C33-43B91060884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2719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프로그래머에게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List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라는 단어는 특수한 의미이다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따라서 여러 계정을 그룹으로 묶을 때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실제 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List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 아니라면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baseline="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accountList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라 명명하지 않는다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/ </a:t>
            </a:r>
            <a:r>
              <a:rPr lang="en-US" altLang="ko-KR" baseline="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customerInfo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en-US" altLang="ko-KR" baseline="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cusomer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는 구분이 안 된다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읽는 사람이 차이를 알도록 이름을 지어라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/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회의를 할 때 발음하기 어려운 이름을 사용하면 힘들어진다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/ e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라는 단어만 사용하면 검색할 때 매우 많은 코드가 검색된다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검색을 생각하여 이름을 짓자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/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물을 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water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 아닌 </a:t>
            </a:r>
            <a:r>
              <a:rPr lang="en-US" altLang="ko-KR" baseline="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mool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이라고 지으면 </a:t>
            </a:r>
            <a:r>
              <a:rPr lang="ko-KR" altLang="en-US" baseline="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다른사람을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모른다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/ /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일반적으로 짧은 이름이 좋다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하지만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의미가 분명할 </a:t>
            </a:r>
            <a:r>
              <a:rPr lang="ko-KR" altLang="en-US" baseline="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때만이다</a:t>
            </a:r>
            <a:r>
              <a:rPr lang="en-US" altLang="ko-KR" baseline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80CB90E-A225-4324-8C33-43B91060884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0284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함수는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작은게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좋다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딱 제시할 근거는 없지만 많은 사람들의 생각이다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/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함수에서 들여쓰기 수준은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단에서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단이어야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한다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그래야 읽고 이해하기 쉬워진다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/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함수는 한 가지를 해야 한다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그 한 가지를 잘 해야 한다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그 한 가지만을 잘해야 한다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/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변수와 같이 함수의 이름도 짧고 어려운 이름보단 길지만 쉬운 이름이 좋다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/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함수의 항은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개가 제일 좋다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1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개에서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개까지도 괜찮지만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3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 이상은 피하는 것이 좋다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인수는 개념을 이해하기 어렵게 한다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/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중복은 소프트웨어에서 모든 악의 근원이다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많은 원칙과 기법이 중복을 없애고 제어할 목적으로 만들어졌다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80CB90E-A225-4324-8C33-43B91060884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7811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DDADB4-3CC3-44A4-B528-D2CCDBD5A80E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71B81B1-A27D-4489-B07D-C9C05B2D913B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C710731-7C85-47AA-8F91-DA87AD6802A5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9F787A31-4E8C-4FED-90A4-DFEB6DF15586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1" name="텍스트 상자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ko-KR" altLang="en-US" sz="8000" noProof="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</a:p>
        </p:txBody>
      </p:sp>
      <p:sp>
        <p:nvSpPr>
          <p:cNvPr id="13" name="텍스트 상자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-KR" altLang="en-US" sz="8000" noProof="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43DB6F7-575E-454E-A559-197F0E38038A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7" name="텍스트 개체 틀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0" name="텍스트 개체 틀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1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F0DCD61-11BE-4AB2-A74B-DE105CC15FBB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그림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그림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그림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제목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19" name="텍스트 개체 틀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0" name="그림 개체 틀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1" name="텍스트 개체 틀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2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3" name="그림 개체 틀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4" name="텍스트 개체 틀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5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6" name="그림 개체 틀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CA92DE1-BE3F-4D6F-B00C-9BDFE85E80D9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E2A49CB-AB48-46B1-ACCC-E0359FAFAEDC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E22CC57-05CC-452B-A60F-187C1D3991CE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EA3F160-D0AB-40D9-85FE-3B6C6C17A7D3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B817D19-A331-41CE-BB2C-C341142510C5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rtlCol="0" anchor="t">
            <a:normAutofit/>
          </a:bodyPr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rtlCol="0" anchor="t">
            <a:normAutofit/>
          </a:bodyPr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54C23DF-7F47-41F5-85F3-2A3219D700FE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그림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0DC7E7A-161E-474C-AEA4-1F6FC1E2B790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47C6CBD-ADB3-44A6-965C-B6A19035A174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EE9A1B8-99DE-4FEF-BC2D-A6DB0F98974C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 rtlCol="0">
            <a:normAutofit/>
          </a:bodyPr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88BDBC7-A7D7-485C-B114-904B2F69C6AB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8A7D3D3-106D-4810-A320-20834DFE0592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662A073-2416-49C1-8F3B-A4F5FE8E902C}" type="datetime1">
              <a:rPr lang="ko-KR" altLang="en-US" smtClean="0"/>
              <a:pPr/>
              <a:t>2020-06-30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F28FB93-0A08-4E7D-8E63-9EFA29F1E09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hf sldNum="0" hdr="0" ftr="0" dt="0"/>
  <p:txStyles>
    <p:titleStyle>
      <a:lvl1pPr algn="ctr" defTabSz="457200" rtl="0" eaLnBrk="1" latinLnBrk="1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맑은 고딕" panose="020B0503020000020004" pitchFamily="50" charset="-127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2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02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38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674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0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6.jp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94E20B4-B38C-431D-97FB-559753C4CD1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5" name="자유형(F)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2769538" y="445383"/>
            <a:ext cx="1995577" cy="7534653"/>
          </a:xfrm>
          <a:prstGeom prst="round2SameRect">
            <a:avLst>
              <a:gd name="adj1" fmla="val 9679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a16="http://schemas.microsoft.com/office/drawing/2014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E76074B-C45A-40AF-9F6D-1348D176F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5" y="3496574"/>
            <a:ext cx="6436104" cy="1138686"/>
          </a:xfrm>
        </p:spPr>
        <p:txBody>
          <a:bodyPr rtlCol="0">
            <a:normAutofit/>
          </a:bodyPr>
          <a:lstStyle/>
          <a:p>
            <a:pPr algn="l"/>
            <a:r>
              <a:rPr lang="en-US" altLang="ko-KR" sz="4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Clean Code</a:t>
            </a:r>
            <a:endParaRPr lang="en-US" altLang="ko-KR" sz="4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73FCE9-28D4-427E-BF96-E6B19E59E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548996"/>
            <a:ext cx="6436104" cy="534838"/>
          </a:xfrm>
        </p:spPr>
        <p:txBody>
          <a:bodyPr rtlCol="0">
            <a:normAutofit/>
          </a:bodyPr>
          <a:lstStyle/>
          <a:p>
            <a:pPr algn="l" rtl="0"/>
            <a:r>
              <a:rPr lang="en-US" altLang="ko-KR" sz="1800" dirty="0" err="1" smtClean="0">
                <a:solidFill>
                  <a:srgbClr val="FF2A03"/>
                </a:solidFill>
              </a:rPr>
              <a:t>Sonwanseo</a:t>
            </a:r>
            <a:endParaRPr lang="en-US" altLang="ko-KR" sz="1800" dirty="0" smtClean="0">
              <a:solidFill>
                <a:srgbClr val="FF2A0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7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Clean Code by Robert C. Martin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50730" y="1731963"/>
            <a:ext cx="3081014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53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rtlCol="0" anchor="b">
            <a:normAutofit/>
          </a:bodyPr>
          <a:lstStyle/>
          <a:p>
            <a:pPr algn="l"/>
            <a:r>
              <a:rPr lang="ko-KR" altLang="en-US" sz="2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왜</a:t>
            </a:r>
            <a:r>
              <a:rPr lang="en-US" altLang="ko-KR" sz="2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en-US" altLang="ko-KR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40" r="11927"/>
          <a:stretch/>
        </p:blipFill>
        <p:spPr>
          <a:xfrm>
            <a:off x="4654295" y="0"/>
            <a:ext cx="7537705" cy="6857990"/>
          </a:xfrm>
          <a:prstGeom prst="rect">
            <a:avLst/>
          </a:prstGeom>
        </p:spPr>
      </p:pic>
      <p:pic>
        <p:nvPicPr>
          <p:cNvPr id="1026" name="Picture 2" descr="Dave Thomas (programmer) - Wikipedia"/>
          <p:cNvPicPr>
            <a:picLocks noGrp="1" noChangeAspect="1" noChangeArrowheads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1801121"/>
            <a:ext cx="3078163" cy="204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13795" y="3881939"/>
            <a:ext cx="3078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OTI</a:t>
            </a:r>
            <a:r>
              <a:rPr lang="ko-KR" altLang="en-US" dirty="0" smtClean="0"/>
              <a:t>의 설립자</a:t>
            </a:r>
            <a:r>
              <a:rPr lang="en-US" altLang="ko-KR" dirty="0" smtClean="0"/>
              <a:t>, Dave Thomas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5138" y="5473006"/>
            <a:ext cx="37357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“</a:t>
            </a:r>
            <a:r>
              <a:rPr lang="ko-KR" altLang="en-US" dirty="0" smtClean="0"/>
              <a:t>코드는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문학적</a:t>
            </a:r>
            <a:r>
              <a:rPr lang="en-US" altLang="ko-KR" dirty="0" smtClean="0"/>
              <a:t>’ </a:t>
            </a:r>
            <a:r>
              <a:rPr lang="ko-KR" altLang="en-US" dirty="0" smtClean="0"/>
              <a:t>이어야 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깨끗한 코드는 고치기 쉬워야 한다</a:t>
            </a:r>
            <a:r>
              <a:rPr lang="en-US" altLang="ko-KR" dirty="0" smtClean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1992624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40" r="11927"/>
          <a:stretch/>
        </p:blipFill>
        <p:spPr>
          <a:xfrm>
            <a:off x="4654295" y="0"/>
            <a:ext cx="7537705" cy="6857990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rtlCol="0" anchor="b">
            <a:normAutofit/>
          </a:bodyPr>
          <a:lstStyle/>
          <a:p>
            <a:pPr algn="l"/>
            <a:r>
              <a:rPr lang="ko-KR" altLang="en-US" sz="2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왜</a:t>
            </a:r>
            <a:r>
              <a:rPr lang="en-US" altLang="ko-KR" sz="2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en-US" altLang="ko-KR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52007" y="1789043"/>
            <a:ext cx="340315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결국은</a:t>
            </a:r>
            <a:r>
              <a:rPr lang="en-US" altLang="ko-KR" dirty="0" smtClean="0"/>
              <a:t>, Readability(</a:t>
            </a:r>
            <a:r>
              <a:rPr lang="ko-KR" altLang="en-US" dirty="0" err="1" smtClean="0"/>
              <a:t>가독성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 smtClean="0"/>
              <a:t>코드를 작성하는 사람과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코드를 읽는 사람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>
                <a:solidFill>
                  <a:srgbClr val="FFFF00"/>
                </a:solidFill>
              </a:rPr>
              <a:t>모두를 위한 코드</a:t>
            </a:r>
            <a:endParaRPr lang="en-US" altLang="ko-KR" dirty="0" smtClean="0">
              <a:solidFill>
                <a:srgbClr val="FFFF00"/>
              </a:solidFill>
            </a:endParaRPr>
          </a:p>
          <a:p>
            <a:endParaRPr lang="en-US" altLang="ko-KR" dirty="0" smtClean="0">
              <a:solidFill>
                <a:srgbClr val="FFFF00"/>
              </a:solidFill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실제로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코드를 읽는 시간과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코드를 작성하는 시간의 비율은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10:1</a:t>
            </a:r>
            <a:r>
              <a:rPr lang="ko-KR" altLang="en-US" dirty="0">
                <a:sym typeface="Wingdings" panose="05000000000000000000" pitchFamily="2" charset="2"/>
              </a:rPr>
              <a:t>이라고 한다</a:t>
            </a:r>
            <a:r>
              <a:rPr lang="en-US" altLang="ko-KR" dirty="0" smtClean="0">
                <a:sym typeface="Wingdings" panose="05000000000000000000" pitchFamily="2" charset="2"/>
              </a:rPr>
              <a:t>.</a:t>
            </a:r>
            <a:endParaRPr lang="en-US" altLang="ko-KR" dirty="0">
              <a:solidFill>
                <a:srgbClr val="FFFF00"/>
              </a:solidFill>
            </a:endParaRPr>
          </a:p>
          <a:p>
            <a:endParaRPr lang="en-US" altLang="ko-KR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 smtClean="0">
                <a:sym typeface="Wingdings" panose="05000000000000000000" pitchFamily="2" charset="2"/>
              </a:rPr>
              <a:t>능률의 향상 도모</a:t>
            </a:r>
            <a:endParaRPr lang="en-US" altLang="ko-KR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250738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40" r="11927"/>
          <a:stretch/>
        </p:blipFill>
        <p:spPr>
          <a:xfrm>
            <a:off x="4654295" y="0"/>
            <a:ext cx="7537705" cy="6857990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rtlCol="0" anchor="b">
            <a:normAutofit/>
          </a:bodyPr>
          <a:lstStyle/>
          <a:p>
            <a:pPr algn="l"/>
            <a:r>
              <a:rPr lang="ko-KR" altLang="en-US" sz="2800" dirty="0" smtClean="0"/>
              <a:t>변수</a:t>
            </a:r>
            <a:endParaRPr lang="en-US" altLang="ko-KR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5519" y="1999682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의도를 분명히 밝혀라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5519" y="2502400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그릇된 정보를 피하라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35278" y="3005118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의미 있게 구분하라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35278" y="3507836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발음하기 쉬운 이름을 사용하라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35278" y="4010554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검색하기 쉬운 이름을 사용하라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30558" y="4513272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기발한 이름은 피하라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740" y="5015990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의미 있는 맥락을 추가하라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41740" y="5518708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불필요한 맥락을 없애라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726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  <p:bldP spid="17" grpId="0"/>
      <p:bldP spid="18" grpId="0"/>
      <p:bldP spid="19" grpId="0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40" r="11927"/>
          <a:stretch/>
        </p:blipFill>
        <p:spPr>
          <a:xfrm>
            <a:off x="4654295" y="0"/>
            <a:ext cx="7537705" cy="6857990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rtlCol="0" anchor="b">
            <a:normAutofit/>
          </a:bodyPr>
          <a:lstStyle/>
          <a:p>
            <a:pPr algn="l"/>
            <a:r>
              <a:rPr lang="ko-KR" altLang="en-US" sz="2800" dirty="0" smtClean="0"/>
              <a:t>함수</a:t>
            </a:r>
            <a:endParaRPr lang="en-US" altLang="ko-KR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5519" y="1999682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작게 만들어라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5519" y="2502400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블록과 들여쓰기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35278" y="3005118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한 가지만 해라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35278" y="3507836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서술적인 이름을 사용하라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35278" y="4010554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함수 인수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30558" y="4513272"/>
            <a:ext cx="335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반복하지 마라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675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  <p:bldP spid="17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결론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변수와 함수의 이름을 명확한 의미를 내포하고 있어야 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길어도 된다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코드는 최대한 짧은 게 좋다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다만 코드의 목적을 이해할 수 있어야 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함수는 </a:t>
            </a:r>
            <a:r>
              <a:rPr lang="en-US" altLang="ko-KR" dirty="0" smtClean="0"/>
              <a:t>20</a:t>
            </a:r>
            <a:r>
              <a:rPr lang="ko-KR" altLang="en-US" dirty="0" smtClean="0"/>
              <a:t>줄 안으로 구현하는게 제일 좋다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보통은 </a:t>
            </a:r>
            <a:r>
              <a:rPr lang="en-US" altLang="ko-KR" dirty="0" smtClean="0"/>
              <a:t>5</a:t>
            </a:r>
            <a:r>
              <a:rPr lang="ko-KR" altLang="en-US" dirty="0" smtClean="0"/>
              <a:t>줄 이하가 많다고 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err="1" smtClean="0"/>
              <a:t>클린</a:t>
            </a:r>
            <a:r>
              <a:rPr lang="ko-KR" altLang="en-US" dirty="0" smtClean="0"/>
              <a:t> 코드는 미래를 위한 투자이다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지금 편하다고 막 짜지 말자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저 책 읽어보면 좋다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근데 자바 코드가 엄청 많다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각오하고 읽자</a:t>
            </a:r>
            <a:r>
              <a:rPr lang="en-US" altLang="ko-KR" smtClean="0"/>
              <a:t>.</a:t>
            </a:r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654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슬레이트">
  <a:themeElements>
    <a:clrScheme name="Custom 18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856_TF55991576.potx" id="{A8F9FD9B-32FC-45D2-B49D-FA274DB8EDAD}" vid="{74815DF6-3E01-4E71-8DEA-5054D349AE4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3214C86-EE31-4BD9-A8DA-4E7809549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1C015E-2B6B-4186-AA19-D3C2878D41E9}">
  <ds:schemaRefs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dcmitype/"/>
    <ds:schemaRef ds:uri="71af3243-3dd4-4a8d-8c0d-dd76da1f02a5"/>
    <ds:schemaRef ds:uri="http://purl.org/dc/terms/"/>
    <ds:schemaRef ds:uri="16c05727-aa75-4e4a-9b5f-8a80a1165891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F5BE4635-D1B4-4307-892D-6B7970BB73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슬레이트 디자인</Template>
  <TotalTime>0</TotalTime>
  <Words>485</Words>
  <Application>Microsoft Office PowerPoint</Application>
  <PresentationFormat>와이드스크린</PresentationFormat>
  <Paragraphs>60</Paragraphs>
  <Slides>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돋움</vt:lpstr>
      <vt:lpstr>맑은 고딕</vt:lpstr>
      <vt:lpstr>Calibri</vt:lpstr>
      <vt:lpstr>Calisto MT</vt:lpstr>
      <vt:lpstr>Wingdings</vt:lpstr>
      <vt:lpstr>Wingdings 2</vt:lpstr>
      <vt:lpstr>슬레이트</vt:lpstr>
      <vt:lpstr>Clean Code</vt:lpstr>
      <vt:lpstr>Clean Code by Robert C. Martin</vt:lpstr>
      <vt:lpstr>왜?</vt:lpstr>
      <vt:lpstr>왜?</vt:lpstr>
      <vt:lpstr>변수</vt:lpstr>
      <vt:lpstr>함수</vt:lpstr>
      <vt:lpstr>결론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2020-06-30T03:50:43Z</dcterms:created>
  <dcterms:modified xsi:type="dcterms:W3CDTF">2020-06-30T13:05:27Z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